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56" r:id="rId5"/>
    <p:sldId id="277" r:id="rId6"/>
    <p:sldId id="258" r:id="rId7"/>
    <p:sldId id="290" r:id="rId8"/>
    <p:sldId id="293" r:id="rId9"/>
    <p:sldId id="264" r:id="rId10"/>
    <p:sldId id="294" r:id="rId11"/>
    <p:sldId id="299" r:id="rId12"/>
    <p:sldId id="295" r:id="rId13"/>
    <p:sldId id="300" r:id="rId14"/>
    <p:sldId id="297" r:id="rId15"/>
    <p:sldId id="301" r:id="rId16"/>
    <p:sldId id="296" r:id="rId17"/>
    <p:sldId id="302" r:id="rId18"/>
    <p:sldId id="298" r:id="rId19"/>
    <p:sldId id="27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204" autoAdjust="0"/>
  </p:normalViewPr>
  <p:slideViewPr>
    <p:cSldViewPr snapToGrid="0">
      <p:cViewPr varScale="1">
        <p:scale>
          <a:sx n="76" d="100"/>
          <a:sy n="76" d="100"/>
        </p:scale>
        <p:origin x="62" y="72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7/17/2025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29.png>
</file>

<file path=ppt/media/image3.png>
</file>

<file path=ppt/media/image30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7/17/2025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555D68-7574-59DA-7638-0210042E3C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213995-0C70-EF96-BD4C-A9E4478627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C87EA2-77A8-5CFF-84E0-869337FFAD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688C72-012D-2EE9-B694-FA6125654C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803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1038BD-ADEF-924D-9E81-74F8F448B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B90FFC-9A52-FA3A-E2B6-910EFC373D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3DF680-4F80-E0EA-E442-40617175E0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4A245-3CBC-2C25-F4F7-787F038CB6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4448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2C4BCC-BEA8-1159-3998-2A2A17CFDD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46D51C-C56C-06B2-8E5C-FEBFCC2A2F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354AD0-2DC1-A7D4-C154-970F28E550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C35FA4-1049-8F1E-FA03-3F9FCB95FD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5922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B7DAC5-B490-BFC9-0988-10F0C11CB3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626FC6-BD5A-CCB8-2251-61FF1EA5CD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217ABB-0911-546C-E43D-D8236C9C2D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3B664E-4D03-BAF6-4522-ECABDC7934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1479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705F1A-7A17-3AB0-E3DD-E59C774589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8B72F9-311A-0BD2-EC1D-09DAD841A7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4B7D2AD-566B-02F5-FAC6-A4EA0EBBB0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EF86BB-0738-14FE-D44F-1D3C851E1B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160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339AC7-FE68-FAFE-C4AD-32351D11A6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78B5C19-E156-9555-F646-4E823668D7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4B1BCB8-40BB-B50B-DDE0-5750022D36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A91D7E-30CC-3E3C-7F4A-44C636D70B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8418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1B4E47-D058-6210-BE64-60F355A5BE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053C94-998E-3B9C-95FE-3F6D102DFC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144E87-9293-5F8D-2D62-7A95F81227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50FE91-A8F5-FED8-1764-C7DD18BD06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1678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FB5815-F2B6-72A3-E9AD-C844879003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DC04A5-787C-23AF-2692-01C973E19B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482C27-AC8D-0297-D54F-636E5DA27B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E5D66D-CA31-CD32-B866-7FD7E3733E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7302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50E0BA-FDD2-4DF8-1CE6-C5579BE68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870249-847D-03B0-2656-F606903D0D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49F932-54E1-B18E-F140-A5510F4C1D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5E155E-DBDE-5DDB-AA95-E23844F93C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2729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E6E9EB-2B23-0CD9-6D87-F65889754C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7DF90F-9ACF-A5C2-13B0-439A6E9942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C16E71-54A1-1A23-E6E0-536C7BF9D1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F572F-E16E-66F5-3CAA-99F040591C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35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72409" y="449318"/>
            <a:ext cx="9513664" cy="3590596"/>
          </a:xfrm>
        </p:spPr>
        <p:txBody>
          <a:bodyPr>
            <a:normAutofit/>
          </a:bodyPr>
          <a:lstStyle/>
          <a:p>
            <a:r>
              <a:rPr lang="es-ES" dirty="0"/>
              <a:t>Solución para Easy Software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A63DEF-FC2C-766E-8120-D2CBB12DD2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F7693-DD28-A6CB-5F13-5F04B458C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624575"/>
          </a:xfrm>
        </p:spPr>
        <p:txBody>
          <a:bodyPr>
            <a:normAutofit fontScale="90000"/>
          </a:bodyPr>
          <a:lstStyle/>
          <a:p>
            <a:r>
              <a:rPr lang="es-419" dirty="0"/>
              <a:t>D</a:t>
            </a:r>
            <a:r>
              <a:rPr lang="en-US" dirty="0" err="1"/>
              <a:t>iagrama</a:t>
            </a:r>
            <a:r>
              <a:rPr lang="en-US" dirty="0"/>
              <a:t> de Red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784C4E-63F7-9D57-4D06-A05E95F7873A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1311965" y="1748079"/>
            <a:ext cx="5656198" cy="4607001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AABB7B-5DB9-2BCB-B501-8644B6ECA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30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F1BEA-9EF3-DA79-7110-9665A84BE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16A6A-7679-49B1-106A-CAEEC684C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7368208" cy="62457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Cronograma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AEA85-15FF-D991-00E0-7F45A39D1A4C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189383" y="1960080"/>
            <a:ext cx="6597650" cy="32956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 err="1"/>
              <a:t>Duraci</a:t>
            </a:r>
            <a:r>
              <a:rPr lang="es-419" sz="2000" dirty="0" err="1"/>
              <a:t>ón</a:t>
            </a:r>
            <a:r>
              <a:rPr lang="es-419" sz="2000" dirty="0"/>
              <a:t> 2.5 meses </a:t>
            </a:r>
            <a:endParaRPr lang="en-US" sz="2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1941A-F0E1-F408-7010-DC4C6D143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3F8C4E2-4C91-1859-D57A-E9FE9E27A25F}"/>
              </a:ext>
            </a:extLst>
          </p:cNvPr>
          <p:cNvGraphicFramePr>
            <a:graphicFrameLocks noGrp="1"/>
          </p:cNvGraphicFramePr>
          <p:nvPr/>
        </p:nvGraphicFramePr>
        <p:xfrm>
          <a:off x="165652" y="2667462"/>
          <a:ext cx="8123583" cy="3566160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2707861">
                  <a:extLst>
                    <a:ext uri="{9D8B030D-6E8A-4147-A177-3AD203B41FA5}">
                      <a16:colId xmlns:a16="http://schemas.microsoft.com/office/drawing/2014/main" val="3864133448"/>
                    </a:ext>
                  </a:extLst>
                </a:gridCol>
                <a:gridCol w="2707861">
                  <a:extLst>
                    <a:ext uri="{9D8B030D-6E8A-4147-A177-3AD203B41FA5}">
                      <a16:colId xmlns:a16="http://schemas.microsoft.com/office/drawing/2014/main" val="2563976963"/>
                    </a:ext>
                  </a:extLst>
                </a:gridCol>
                <a:gridCol w="2707861">
                  <a:extLst>
                    <a:ext uri="{9D8B030D-6E8A-4147-A177-3AD203B41FA5}">
                      <a16:colId xmlns:a16="http://schemas.microsoft.com/office/drawing/2014/main" val="299796429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Instalación centro de datos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2 semanas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Semanas 1-3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63650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Configuración de sistemas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2 </a:t>
                      </a:r>
                      <a:r>
                        <a:rPr lang="en-US" dirty="0" err="1"/>
                        <a:t>semanas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Semanas 3-5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040845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 err="1"/>
                        <a:t>Implementación</a:t>
                      </a:r>
                      <a:r>
                        <a:rPr lang="en-US" dirty="0"/>
                        <a:t> de </a:t>
                      </a:r>
                      <a:r>
                        <a:rPr lang="en-US" dirty="0" err="1"/>
                        <a:t>seguridad</a:t>
                      </a:r>
                      <a:r>
                        <a:rPr lang="en-US" dirty="0"/>
                        <a:t>/</a:t>
                      </a:r>
                      <a:r>
                        <a:rPr lang="en-US" dirty="0" err="1"/>
                        <a:t>licenciamiento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2 semanas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Semanas 4-6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03008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Pruebas y validación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2 semanas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Semanas 6-8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00706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 err="1"/>
                        <a:t>Soporte</a:t>
                      </a:r>
                      <a:r>
                        <a:rPr lang="en-US" dirty="0"/>
                        <a:t> y </a:t>
                      </a:r>
                      <a:r>
                        <a:rPr lang="en-US" dirty="0" err="1"/>
                        <a:t>documentación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1 semana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Semana 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76121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Lanzamiento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Semana 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99546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65018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9BA2B7-AA5E-B1C6-F5DA-DDF1BBC5E9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A9931-58AA-64E2-67BB-B0B06A46D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2" y="202776"/>
            <a:ext cx="7368208" cy="624575"/>
          </a:xfrm>
        </p:spPr>
        <p:txBody>
          <a:bodyPr>
            <a:normAutofit fontScale="90000"/>
          </a:bodyPr>
          <a:lstStyle/>
          <a:p>
            <a:r>
              <a:rPr lang="en-US" dirty="0"/>
              <a:t>Equipo de </a:t>
            </a:r>
            <a:r>
              <a:rPr lang="en-US" dirty="0" err="1"/>
              <a:t>trabajo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13450-7D4F-8C0B-3967-C9611B0601AC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189383" y="1960080"/>
            <a:ext cx="6597650" cy="329565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79C04-75E4-53AB-E492-B4468567A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58CAE9-B50B-BE76-7DC7-CBC3604C1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576" y="923097"/>
            <a:ext cx="7849695" cy="593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367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261B52-DB82-B3A6-5B85-3B8E291C3A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BA60D-2C5F-2889-3868-D41B40743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7368208" cy="624575"/>
          </a:xfrm>
        </p:spPr>
        <p:txBody>
          <a:bodyPr>
            <a:normAutofit fontScale="90000"/>
          </a:bodyPr>
          <a:lstStyle/>
          <a:p>
            <a:r>
              <a:rPr lang="en-US" dirty="0"/>
              <a:t>Costos </a:t>
            </a:r>
            <a:r>
              <a:rPr lang="en-US" dirty="0" err="1"/>
              <a:t>Estimados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59C58EB-036E-30C2-D163-D92DA6827401}"/>
              </a:ext>
            </a:extLst>
          </p:cNvPr>
          <p:cNvGraphicFramePr>
            <a:graphicFrameLocks noGrp="1"/>
          </p:cNvGraphicFramePr>
          <p:nvPr>
            <p:ph sz="half" idx="14"/>
            <p:extLst>
              <p:ext uri="{D42A27DB-BD31-4B8C-83A1-F6EECF244321}">
                <p14:modId xmlns:p14="http://schemas.microsoft.com/office/powerpoint/2010/main" val="298512466"/>
              </p:ext>
            </p:extLst>
          </p:nvPr>
        </p:nvGraphicFramePr>
        <p:xfrm>
          <a:off x="913582" y="2895697"/>
          <a:ext cx="6597650" cy="2259552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298825">
                  <a:extLst>
                    <a:ext uri="{9D8B030D-6E8A-4147-A177-3AD203B41FA5}">
                      <a16:colId xmlns:a16="http://schemas.microsoft.com/office/drawing/2014/main" val="1636318871"/>
                    </a:ext>
                  </a:extLst>
                </a:gridCol>
                <a:gridCol w="3298825">
                  <a:extLst>
                    <a:ext uri="{9D8B030D-6E8A-4147-A177-3AD203B41FA5}">
                      <a16:colId xmlns:a16="http://schemas.microsoft.com/office/drawing/2014/main" val="2994691234"/>
                    </a:ext>
                  </a:extLst>
                </a:gridCol>
              </a:tblGrid>
              <a:tr h="2262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 err="1"/>
                        <a:t>Concepto</a:t>
                      </a:r>
                      <a:endParaRPr lang="en-US" sz="1800" dirty="0"/>
                    </a:p>
                  </a:txBody>
                  <a:tcPr marL="56551" marR="56551" marT="28276" marB="2827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Costo Estimado</a:t>
                      </a:r>
                    </a:p>
                  </a:txBody>
                  <a:tcPr marL="56551" marR="56551" marT="28276" marB="28276" anchor="ctr"/>
                </a:tc>
                <a:extLst>
                  <a:ext uri="{0D108BD9-81ED-4DB2-BD59-A6C34878D82A}">
                    <a16:rowId xmlns:a16="http://schemas.microsoft.com/office/drawing/2014/main" val="3142218025"/>
                  </a:ext>
                </a:extLst>
              </a:tr>
              <a:tr h="2262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Absorción de personal</a:t>
                      </a:r>
                    </a:p>
                  </a:txBody>
                  <a:tcPr marL="56551" marR="56551" marT="28276" marB="2827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/>
                        <a:t>$1,000,000</a:t>
                      </a:r>
                    </a:p>
                  </a:txBody>
                  <a:tcPr marL="56551" marR="56551" marT="28276" marB="28276" anchor="ctr"/>
                </a:tc>
                <a:extLst>
                  <a:ext uri="{0D108BD9-81ED-4DB2-BD59-A6C34878D82A}">
                    <a16:rowId xmlns:a16="http://schemas.microsoft.com/office/drawing/2014/main" val="120457487"/>
                  </a:ext>
                </a:extLst>
              </a:tr>
              <a:tr h="2262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Infraestructura on-prem</a:t>
                      </a:r>
                    </a:p>
                  </a:txBody>
                  <a:tcPr marL="56551" marR="56551" marT="28276" marB="2827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/>
                        <a:t>$150,000</a:t>
                      </a:r>
                    </a:p>
                  </a:txBody>
                  <a:tcPr marL="56551" marR="56551" marT="28276" marB="28276" anchor="ctr"/>
                </a:tc>
                <a:extLst>
                  <a:ext uri="{0D108BD9-81ED-4DB2-BD59-A6C34878D82A}">
                    <a16:rowId xmlns:a16="http://schemas.microsoft.com/office/drawing/2014/main" val="2635696812"/>
                  </a:ext>
                </a:extLst>
              </a:tr>
              <a:tr h="2262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Equipamiento de soporte</a:t>
                      </a:r>
                    </a:p>
                  </a:txBody>
                  <a:tcPr marL="56551" marR="56551" marT="28276" marB="2827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$20,000</a:t>
                      </a:r>
                    </a:p>
                  </a:txBody>
                  <a:tcPr marL="56551" marR="56551" marT="28276" marB="28276" anchor="ctr"/>
                </a:tc>
                <a:extLst>
                  <a:ext uri="{0D108BD9-81ED-4DB2-BD59-A6C34878D82A}">
                    <a16:rowId xmlns:a16="http://schemas.microsoft.com/office/drawing/2014/main" val="3603576855"/>
                  </a:ext>
                </a:extLst>
              </a:tr>
              <a:tr h="2262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ES" sz="1800"/>
                        <a:t>Costos de configuración y licencias</a:t>
                      </a:r>
                    </a:p>
                  </a:txBody>
                  <a:tcPr marL="56551" marR="56551" marT="28276" marB="2827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$30,000</a:t>
                      </a:r>
                    </a:p>
                  </a:txBody>
                  <a:tcPr marL="56551" marR="56551" marT="28276" marB="28276" anchor="ctr"/>
                </a:tc>
                <a:extLst>
                  <a:ext uri="{0D108BD9-81ED-4DB2-BD59-A6C34878D82A}">
                    <a16:rowId xmlns:a16="http://schemas.microsoft.com/office/drawing/2014/main" val="2952173015"/>
                  </a:ext>
                </a:extLst>
              </a:tr>
              <a:tr h="2262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Total aproximado</a:t>
                      </a:r>
                    </a:p>
                  </a:txBody>
                  <a:tcPr marL="56551" marR="56551" marT="28276" marB="2827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1" dirty="0"/>
                        <a:t>$1,200,000</a:t>
                      </a:r>
                      <a:endParaRPr lang="en-US" sz="1800" dirty="0"/>
                    </a:p>
                  </a:txBody>
                  <a:tcPr marL="56551" marR="56551" marT="28276" marB="28276" anchor="ctr"/>
                </a:tc>
                <a:extLst>
                  <a:ext uri="{0D108BD9-81ED-4DB2-BD59-A6C34878D82A}">
                    <a16:rowId xmlns:a16="http://schemas.microsoft.com/office/drawing/2014/main" val="412110536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B4884-CBBC-1F18-9D1B-D708B3E07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8211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59A5E8-E02D-5809-10C5-07B8EE5AC6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86667-8BD7-4946-3D7B-2D859068C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7368208" cy="624575"/>
          </a:xfrm>
        </p:spPr>
        <p:txBody>
          <a:bodyPr>
            <a:normAutofit fontScale="90000"/>
          </a:bodyPr>
          <a:lstStyle/>
          <a:p>
            <a:r>
              <a:rPr lang="en-US" dirty="0"/>
              <a:t>Costos </a:t>
            </a:r>
            <a:r>
              <a:rPr lang="en-US" dirty="0" err="1"/>
              <a:t>Estimados</a:t>
            </a:r>
            <a:br>
              <a:rPr lang="en-US" dirty="0"/>
            </a:br>
            <a:r>
              <a:rPr lang="en-US" dirty="0"/>
              <a:t>Costo </a:t>
            </a:r>
            <a:r>
              <a:rPr lang="en-US" dirty="0" err="1"/>
              <a:t>empleados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866B90-BAED-A645-D987-CFA3F29A3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A03666A8-C0EE-C6DA-8F26-B29C4D76DC67}"/>
              </a:ext>
            </a:extLst>
          </p:cNvPr>
          <p:cNvGraphicFramePr>
            <a:graphicFrameLocks noGrp="1"/>
          </p:cNvGraphicFramePr>
          <p:nvPr>
            <p:ph sz="half" idx="14"/>
            <p:extLst>
              <p:ext uri="{D42A27DB-BD31-4B8C-83A1-F6EECF244321}">
                <p14:modId xmlns:p14="http://schemas.microsoft.com/office/powerpoint/2010/main" val="1758840594"/>
              </p:ext>
            </p:extLst>
          </p:nvPr>
        </p:nvGraphicFramePr>
        <p:xfrm>
          <a:off x="1242960" y="2132472"/>
          <a:ext cx="5670306" cy="4222608"/>
        </p:xfrm>
        <a:graphic>
          <a:graphicData uri="http://schemas.openxmlformats.org/drawingml/2006/table">
            <a:tbl>
              <a:tblPr>
                <a:tableStyleId>{C4B1156A-380E-4F78-BDF5-A606A8083BF9}</a:tableStyleId>
              </a:tblPr>
              <a:tblGrid>
                <a:gridCol w="1986413">
                  <a:extLst>
                    <a:ext uri="{9D8B030D-6E8A-4147-A177-3AD203B41FA5}">
                      <a16:colId xmlns:a16="http://schemas.microsoft.com/office/drawing/2014/main" val="3321559159"/>
                    </a:ext>
                  </a:extLst>
                </a:gridCol>
                <a:gridCol w="1426606">
                  <a:extLst>
                    <a:ext uri="{9D8B030D-6E8A-4147-A177-3AD203B41FA5}">
                      <a16:colId xmlns:a16="http://schemas.microsoft.com/office/drawing/2014/main" val="718869707"/>
                    </a:ext>
                  </a:extLst>
                </a:gridCol>
                <a:gridCol w="1047381">
                  <a:extLst>
                    <a:ext uri="{9D8B030D-6E8A-4147-A177-3AD203B41FA5}">
                      <a16:colId xmlns:a16="http://schemas.microsoft.com/office/drawing/2014/main" val="1378736294"/>
                    </a:ext>
                  </a:extLst>
                </a:gridCol>
                <a:gridCol w="1209906">
                  <a:extLst>
                    <a:ext uri="{9D8B030D-6E8A-4147-A177-3AD203B41FA5}">
                      <a16:colId xmlns:a16="http://schemas.microsoft.com/office/drawing/2014/main" val="2744905961"/>
                    </a:ext>
                  </a:extLst>
                </a:gridCol>
              </a:tblGrid>
              <a:tr h="938357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Rol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Cantidad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Salario mensual estimado (USD)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Costo anual total (USD)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96561569"/>
                  </a:ext>
                </a:extLst>
              </a:tr>
              <a:tr h="469179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Líder de Proyecto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$3,500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$42,000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47702368"/>
                  </a:ext>
                </a:extLst>
              </a:tr>
              <a:tr h="234589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Analistas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$2,000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$48,000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38682456"/>
                  </a:ext>
                </a:extLst>
              </a:tr>
              <a:tr h="469179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Desarrolladores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$2,200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$132,000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14424602"/>
                  </a:ext>
                </a:extLst>
              </a:tr>
              <a:tr h="938357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Arquitecto de Hardware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$2,500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$30,000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197975509"/>
                  </a:ext>
                </a:extLst>
              </a:tr>
              <a:tr h="703768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Técnico de soporte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$1,200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$14,400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07154918"/>
                  </a:ext>
                </a:extLst>
              </a:tr>
              <a:tr h="469179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Atención al cliente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$900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u="none" strike="noStrike" dirty="0">
                          <a:effectLst/>
                        </a:rPr>
                        <a:t>$10,800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012015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67236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076AD5-80B6-0622-1C19-CECEF9633A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9F203-2F6B-E866-B070-749312760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7368208" cy="62457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Entregables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86B91E-2706-0C14-D3F7-A61517607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692D4F-5305-30AB-A0B4-70ED7C60FBE9}"/>
              </a:ext>
            </a:extLst>
          </p:cNvPr>
          <p:cNvSpPr txBox="1"/>
          <p:nvPr/>
        </p:nvSpPr>
        <p:spPr>
          <a:xfrm>
            <a:off x="1011859" y="2000215"/>
            <a:ext cx="60976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bg1"/>
                </a:solidFill>
              </a:rPr>
              <a:t>Centro de datos operativo y documentado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bg1"/>
                </a:solidFill>
              </a:rPr>
              <a:t>Sistema de descarga con activación segura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bg1"/>
                </a:solidFill>
              </a:rPr>
              <a:t>Plataforma de soporte en línea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bg1"/>
                </a:solidFill>
              </a:rPr>
              <a:t>Documentación de procesos, seguridad y DRP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bg1"/>
                </a:solidFill>
              </a:rPr>
              <a:t>Personal contratado y operando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bg1"/>
                </a:solidFill>
              </a:rPr>
              <a:t>Lanzamiento funcional del sistema operativo</a:t>
            </a:r>
          </a:p>
        </p:txBody>
      </p:sp>
    </p:spTree>
    <p:extLst>
      <p:ext uri="{BB962C8B-B14F-4D97-AF65-F5344CB8AC3E}">
        <p14:creationId xmlns:p14="http://schemas.microsoft.com/office/powerpoint/2010/main" val="40270386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6340" y="3423773"/>
            <a:ext cx="5528217" cy="2029969"/>
          </a:xfrm>
        </p:spPr>
        <p:txBody>
          <a:bodyPr bIns="0"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1"/>
            <a:ext cx="6343650" cy="2668463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3300413"/>
            <a:ext cx="6338887" cy="26685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Building confidence</a:t>
            </a:r>
          </a:p>
          <a:p>
            <a:r>
              <a:rPr lang="en-US" dirty="0"/>
              <a:t>Engaging the audience</a:t>
            </a:r>
          </a:p>
          <a:p>
            <a:r>
              <a:rPr lang="en-US" dirty="0"/>
              <a:t>Visual aids</a:t>
            </a:r>
          </a:p>
          <a:p>
            <a:r>
              <a:rPr lang="en-US" dirty="0"/>
              <a:t>Final tips &amp; takeaways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6798" y="-1655460"/>
            <a:ext cx="6594768" cy="5537284"/>
          </a:xfrm>
        </p:spPr>
        <p:txBody>
          <a:bodyPr>
            <a:normAutofit/>
          </a:bodyPr>
          <a:lstStyle/>
          <a:p>
            <a:r>
              <a:rPr lang="en-US" dirty="0" err="1"/>
              <a:t>Análisis</a:t>
            </a:r>
            <a:r>
              <a:rPr lang="en-US" dirty="0"/>
              <a:t> de la </a:t>
            </a:r>
            <a:r>
              <a:rPr lang="en-US" dirty="0" err="1"/>
              <a:t>Empresa</a:t>
            </a:r>
            <a:endParaRPr lang="en-US" dirty="0"/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2501BE8-D010-EC3D-1F3E-67F022A43ACB}"/>
              </a:ext>
            </a:extLst>
          </p:cNvPr>
          <p:cNvSpPr txBox="1"/>
          <p:nvPr/>
        </p:nvSpPr>
        <p:spPr>
          <a:xfrm>
            <a:off x="4721088" y="2554357"/>
            <a:ext cx="694790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2400" b="1" dirty="0">
                <a:solidFill>
                  <a:schemeClr val="bg1"/>
                </a:solidFill>
              </a:rPr>
              <a:t>Tipo:</a:t>
            </a:r>
            <a:r>
              <a:rPr lang="es-ES" sz="2400" dirty="0">
                <a:solidFill>
                  <a:schemeClr val="bg1"/>
                </a:solidFill>
              </a:rPr>
              <a:t> Empresa de desarrollo de software.</a:t>
            </a:r>
          </a:p>
          <a:p>
            <a:pPr algn="just"/>
            <a:r>
              <a:rPr lang="es-ES" sz="2400" b="1" dirty="0">
                <a:solidFill>
                  <a:schemeClr val="bg1"/>
                </a:solidFill>
              </a:rPr>
              <a:t>Proyecto clave:</a:t>
            </a:r>
            <a:r>
              <a:rPr lang="es-ES" sz="2400" dirty="0">
                <a:solidFill>
                  <a:schemeClr val="bg1"/>
                </a:solidFill>
              </a:rPr>
              <a:t> Lanzamiento de un sistema operativo para dispositivos móviles.</a:t>
            </a:r>
          </a:p>
          <a:p>
            <a:pPr algn="just"/>
            <a:r>
              <a:rPr lang="es-ES" sz="2400" b="1" dirty="0">
                <a:solidFill>
                  <a:schemeClr val="bg1"/>
                </a:solidFill>
              </a:rPr>
              <a:t>Situación actual:</a:t>
            </a:r>
            <a:r>
              <a:rPr lang="es-ES" sz="2400" dirty="0">
                <a:solidFill>
                  <a:schemeClr val="bg1"/>
                </a:solidFill>
              </a:rPr>
              <a:t> Adquirió código fuente por $5M de una startup. No tiene infraestructura ni equipo para distribución.</a:t>
            </a:r>
          </a:p>
          <a:p>
            <a:pPr algn="just"/>
            <a:r>
              <a:rPr lang="es-ES" sz="2400" b="1" dirty="0">
                <a:solidFill>
                  <a:schemeClr val="bg1"/>
                </a:solidFill>
              </a:rPr>
              <a:t>Restricción:</a:t>
            </a:r>
            <a:r>
              <a:rPr lang="es-ES" sz="2400" dirty="0">
                <a:solidFill>
                  <a:schemeClr val="bg1"/>
                </a:solidFill>
              </a:rPr>
              <a:t> Presupuesto ajustado, se requiere operar 100% </a:t>
            </a:r>
            <a:r>
              <a:rPr lang="es-ES" sz="2400" dirty="0" err="1">
                <a:solidFill>
                  <a:schemeClr val="bg1"/>
                </a:solidFill>
              </a:rPr>
              <a:t>on</a:t>
            </a:r>
            <a:r>
              <a:rPr lang="es-ES" sz="2400" dirty="0">
                <a:solidFill>
                  <a:schemeClr val="bg1"/>
                </a:solidFill>
              </a:rPr>
              <a:t>-premises.</a:t>
            </a:r>
          </a:p>
        </p:txBody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65337" y="-946233"/>
            <a:ext cx="6594768" cy="3445329"/>
          </a:xfrm>
        </p:spPr>
        <p:txBody>
          <a:bodyPr>
            <a:normAutofit/>
          </a:bodyPr>
          <a:lstStyle/>
          <a:p>
            <a:r>
              <a:rPr lang="en-US" dirty="0" err="1"/>
              <a:t>Problemas</a:t>
            </a:r>
            <a:r>
              <a:rPr lang="en-US" dirty="0"/>
              <a:t> </a:t>
            </a:r>
            <a:r>
              <a:rPr lang="en-US" dirty="0" err="1"/>
              <a:t>Operativos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18500" y="2728628"/>
            <a:ext cx="6594768" cy="1951523"/>
          </a:xfrm>
        </p:spPr>
        <p:txBody>
          <a:bodyPr>
            <a:noAutofit/>
          </a:bodyPr>
          <a:lstStyle/>
          <a:p>
            <a:r>
              <a:rPr lang="es-ES" sz="2000" dirty="0"/>
              <a:t>No hay centro de datos funcional.</a:t>
            </a:r>
          </a:p>
          <a:p>
            <a:r>
              <a:rPr lang="es-ES" sz="2000" dirty="0"/>
              <a:t>No se cuenta con soporte técnico ni estructura para activación/licenciamiento.</a:t>
            </a:r>
          </a:p>
          <a:p>
            <a:r>
              <a:rPr lang="es-ES" sz="2000" dirty="0"/>
              <a:t>No existe plataforma de soporte a usuarios finales.</a:t>
            </a:r>
          </a:p>
          <a:p>
            <a:r>
              <a:rPr lang="es-ES" sz="2000" dirty="0"/>
              <a:t>Hay urgencia de lanzar el producto en 6 meses.</a:t>
            </a:r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226BC7-B2A6-6602-6E97-443BC2271D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D684F-6252-8C05-30B0-B2C5AD7539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65337" y="-946233"/>
            <a:ext cx="6594768" cy="3445329"/>
          </a:xfrm>
        </p:spPr>
        <p:txBody>
          <a:bodyPr>
            <a:normAutofit/>
          </a:bodyPr>
          <a:lstStyle/>
          <a:p>
            <a:r>
              <a:rPr lang="en-US" dirty="0" err="1"/>
              <a:t>Necesidades</a:t>
            </a:r>
            <a:r>
              <a:rPr lang="en-US" dirty="0"/>
              <a:t> </a:t>
            </a:r>
            <a:r>
              <a:rPr lang="en-US" dirty="0" err="1"/>
              <a:t>Tecnologicas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3CC1A0-545D-F96B-C50E-8389CD0C4A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18500" y="2728628"/>
            <a:ext cx="6594768" cy="1951523"/>
          </a:xfrm>
        </p:spPr>
        <p:txBody>
          <a:bodyPr>
            <a:noAutofit/>
          </a:bodyPr>
          <a:lstStyle/>
          <a:p>
            <a:r>
              <a:rPr lang="es-ES" sz="2000" dirty="0"/>
              <a:t>Infraestructura física (servidores, seguridad, </a:t>
            </a:r>
            <a:r>
              <a:rPr lang="es-ES" sz="2000" dirty="0" err="1"/>
              <a:t>backups</a:t>
            </a:r>
            <a:r>
              <a:rPr lang="es-ES" sz="2000" dirty="0"/>
              <a:t>).</a:t>
            </a:r>
          </a:p>
          <a:p>
            <a:r>
              <a:rPr lang="es-ES" sz="2000" dirty="0"/>
              <a:t>Sistema de descargas y activación.</a:t>
            </a:r>
          </a:p>
          <a:p>
            <a:r>
              <a:rPr lang="es-ES" sz="2000" dirty="0"/>
              <a:t>Plataforma de soporte en línea.</a:t>
            </a:r>
          </a:p>
          <a:p>
            <a:r>
              <a:rPr lang="es-ES" sz="2000" dirty="0"/>
              <a:t>Plan de recuperación de desastres.</a:t>
            </a:r>
          </a:p>
          <a:p>
            <a:r>
              <a:rPr lang="es-ES" sz="2000" dirty="0"/>
              <a:t>Seguridad digital y validación de licencias.</a:t>
            </a:r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EA4FD052-0AD0-3380-0CD6-1EB7B808007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021428B3-E06D-19B8-3FF6-9D7FD2A69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574D706-4B5E-8527-9DEC-6AB2B710E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3877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62457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Propuesta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61391" y="1781175"/>
            <a:ext cx="6597650" cy="32956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dirty="0"/>
              <a:t>Absorber los 9 colaboradores de la startup original.</a:t>
            </a:r>
          </a:p>
          <a:p>
            <a:r>
              <a:rPr lang="es-ES" dirty="0"/>
              <a:t>Implementar un centro de datos propio.</a:t>
            </a:r>
          </a:p>
          <a:p>
            <a:r>
              <a:rPr lang="es-ES" dirty="0"/>
              <a:t>Implementar activación por dispositivo.</a:t>
            </a:r>
          </a:p>
          <a:p>
            <a:r>
              <a:rPr lang="es-ES" dirty="0"/>
              <a:t>Crear soporte en línea interno.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CDC33F-CE52-7909-C062-58B21D572B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70692-5799-883E-2872-3D222BC11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62457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Objetivos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8527F-2A15-6CC2-C24F-A6E19FC66F14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189383" y="1960080"/>
            <a:ext cx="6597650" cy="32956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z="2000" dirty="0"/>
              <a:t>Lanzar el sistema operativo a tiempo.</a:t>
            </a:r>
          </a:p>
          <a:p>
            <a:r>
              <a:rPr lang="es-ES" sz="2000" dirty="0"/>
              <a:t>Asegurar estabilidad y disponibilidad 24/7.</a:t>
            </a:r>
          </a:p>
          <a:p>
            <a:r>
              <a:rPr lang="es-ES" sz="2000" dirty="0"/>
              <a:t>Proteger la propiedad intelectual y controlar las descargas.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0CE3B7-25BE-20F3-9320-EF43D5770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888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9D1866-43E9-ACAD-9F75-83E21F7B02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B5382-A06A-3D45-F18D-246D77D4E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62457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Decisiones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C797F-690E-75D4-AA66-E8D18673BCA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189383" y="1960080"/>
            <a:ext cx="6597650" cy="32956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z="2000" dirty="0"/>
              <a:t>Lanzar el sistema operativo a tiempo.</a:t>
            </a:r>
          </a:p>
          <a:p>
            <a:r>
              <a:rPr lang="es-ES" sz="2000" dirty="0"/>
              <a:t>Asegurar estabilidad y disponibilidad 24/7.</a:t>
            </a:r>
          </a:p>
          <a:p>
            <a:r>
              <a:rPr lang="es-ES" sz="2000" dirty="0"/>
              <a:t>Proteger la propiedad intelectual y controlar las descargas.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941F0-B08A-E26A-B8AE-A84A10D11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105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C8C28A-A2DB-44CF-A278-BC1FD5973B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E1CCD-51E8-4B86-6D35-D2BD2FCBD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624575"/>
          </a:xfrm>
        </p:spPr>
        <p:txBody>
          <a:bodyPr>
            <a:normAutofit fontScale="90000"/>
          </a:bodyPr>
          <a:lstStyle/>
          <a:p>
            <a:r>
              <a:rPr lang="en-US" dirty="0"/>
              <a:t>Equipo a </a:t>
            </a:r>
            <a:r>
              <a:rPr lang="en-US" dirty="0" err="1"/>
              <a:t>comprar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5987E-E83E-AE12-23A2-B6B9D81EA57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189383" y="1960080"/>
            <a:ext cx="6597650" cy="32956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2 </a:t>
            </a:r>
            <a:r>
              <a:rPr lang="en-US" sz="2000" dirty="0" err="1"/>
              <a:t>servidores</a:t>
            </a:r>
            <a:r>
              <a:rPr lang="en-US" sz="2000" dirty="0"/>
              <a:t> (App/Web + DB)</a:t>
            </a:r>
          </a:p>
          <a:p>
            <a:r>
              <a:rPr lang="en-US" sz="2000" dirty="0"/>
              <a:t>Firewall </a:t>
            </a:r>
            <a:r>
              <a:rPr lang="en-US" sz="2000" dirty="0" err="1"/>
              <a:t>físico</a:t>
            </a:r>
            <a:endParaRPr lang="en-US" sz="2000" dirty="0"/>
          </a:p>
          <a:p>
            <a:r>
              <a:rPr lang="en-US" sz="2000" dirty="0"/>
              <a:t>UPS + </a:t>
            </a:r>
            <a:r>
              <a:rPr lang="en-US" sz="2000" dirty="0" err="1"/>
              <a:t>Generador</a:t>
            </a:r>
            <a:endParaRPr lang="en-US" sz="2000" dirty="0"/>
          </a:p>
          <a:p>
            <a:r>
              <a:rPr lang="en-US" sz="2000" dirty="0"/>
              <a:t>NAS para backups</a:t>
            </a:r>
          </a:p>
          <a:p>
            <a:r>
              <a:rPr lang="en-US" sz="2000" dirty="0"/>
              <a:t>Aire </a:t>
            </a:r>
            <a:r>
              <a:rPr lang="en-US" sz="2000" dirty="0" err="1"/>
              <a:t>acondicionado</a:t>
            </a:r>
            <a:r>
              <a:rPr lang="en-US" sz="2000" dirty="0"/>
              <a:t> </a:t>
            </a:r>
            <a:r>
              <a:rPr lang="en-US" sz="2000" dirty="0" err="1"/>
              <a:t>dedicado</a:t>
            </a:r>
            <a:endParaRPr lang="en-US" sz="2000" dirty="0"/>
          </a:p>
          <a:p>
            <a:r>
              <a:rPr lang="en-US" sz="2000" dirty="0"/>
              <a:t>Switches y </a:t>
            </a:r>
            <a:r>
              <a:rPr lang="en-US" sz="2000" dirty="0" err="1"/>
              <a:t>cableado</a:t>
            </a:r>
            <a:r>
              <a:rPr lang="en-US" sz="2000" dirty="0"/>
              <a:t> </a:t>
            </a:r>
            <a:r>
              <a:rPr lang="en-US" sz="2000" dirty="0" err="1"/>
              <a:t>estructurado</a:t>
            </a:r>
            <a:endParaRPr lang="en-US" sz="2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82CAC2-6B05-D738-54B1-7D51485BC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13989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{1B210636-B75E-4EB5-B0A1-AB947553A232}TF55c86556-70ea-476e-aa05-13a38f2d5b0da1381d77_win32-a3c664429073</Template>
  <TotalTime>338</TotalTime>
  <Words>462</Words>
  <Application>Microsoft Office PowerPoint</Application>
  <PresentationFormat>Widescreen</PresentationFormat>
  <Paragraphs>142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 Narrow</vt:lpstr>
      <vt:lpstr>Arial</vt:lpstr>
      <vt:lpstr>Avenir Next LT Pro</vt:lpstr>
      <vt:lpstr>Calibri</vt:lpstr>
      <vt:lpstr>Custom</vt:lpstr>
      <vt:lpstr>Solución para Easy Software</vt:lpstr>
      <vt:lpstr>Agenda</vt:lpstr>
      <vt:lpstr>Análisis de la Empresa</vt:lpstr>
      <vt:lpstr>Problemas Operativos</vt:lpstr>
      <vt:lpstr>Necesidades Tecnologicas</vt:lpstr>
      <vt:lpstr>Propuesta</vt:lpstr>
      <vt:lpstr>Objetivos</vt:lpstr>
      <vt:lpstr>Decisiones</vt:lpstr>
      <vt:lpstr>Equipo a comprar</vt:lpstr>
      <vt:lpstr>Diagrama de Red</vt:lpstr>
      <vt:lpstr>Cronograma</vt:lpstr>
      <vt:lpstr>Equipo de trabajo</vt:lpstr>
      <vt:lpstr>Costos Estimados</vt:lpstr>
      <vt:lpstr>Costos Estimados Costo empleados</vt:lpstr>
      <vt:lpstr>Entregables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Chang, Jose De Leon</dc:creator>
  <cp:lastModifiedBy>Chang, Jose De Leon</cp:lastModifiedBy>
  <cp:revision>2</cp:revision>
  <dcterms:created xsi:type="dcterms:W3CDTF">2025-07-11T16:31:21Z</dcterms:created>
  <dcterms:modified xsi:type="dcterms:W3CDTF">2025-07-17T19:44:03Z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